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722975" cy="30964188"/>
  <p:notesSz cx="6858000" cy="9144000"/>
  <p:defaultTextStyle>
    <a:defPPr>
      <a:defRPr lang="es-ES"/>
    </a:defPPr>
    <a:lvl1pPr marL="0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1pPr>
    <a:lvl2pPr marL="1419606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2pPr>
    <a:lvl3pPr marL="2839212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3pPr>
    <a:lvl4pPr marL="4258818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4pPr>
    <a:lvl5pPr marL="5678424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5pPr>
    <a:lvl6pPr marL="7098030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6pPr>
    <a:lvl7pPr marL="8517636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7pPr>
    <a:lvl8pPr marL="9937242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8pPr>
    <a:lvl9pPr marL="11356848" algn="l" defTabSz="2839212" rtl="0" eaLnBrk="1" latinLnBrk="0" hangingPunct="1">
      <a:defRPr sz="5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5" d="100"/>
          <a:sy n="35" d="100"/>
        </p:scale>
        <p:origin x="-1284" y="786"/>
      </p:cViewPr>
      <p:guideLst>
        <p:guide orient="horz" pos="9753"/>
        <p:guide pos="5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perspective val="30"/>
    </c:view3D>
    <c:plotArea>
      <c:layout>
        <c:manualLayout>
          <c:layoutTarget val="inner"/>
          <c:xMode val="edge"/>
          <c:yMode val="edge"/>
          <c:x val="0.13939115283204609"/>
          <c:y val="1.6769090295989043E-2"/>
          <c:w val="0.78686207151539944"/>
          <c:h val="0.8997846736371945"/>
        </c:manualLayout>
      </c:layout>
      <c:bar3DChart>
        <c:barDir val="col"/>
        <c:grouping val="standard"/>
        <c:ser>
          <c:idx val="0"/>
          <c:order val="0"/>
          <c:tx>
            <c:strRef>
              <c:f>Hoja1!$B$1</c:f>
              <c:strCache>
                <c:ptCount val="1"/>
                <c:pt idx="0">
                  <c:v>Tras 3 meses de tto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Consumo (UBE/dia)</c:v>
                </c:pt>
                <c:pt idx="1">
                  <c:v>Craving (EAV)</c:v>
                </c:pt>
                <c:pt idx="2">
                  <c:v>Ansiedad (Hamilton)</c:v>
                </c:pt>
                <c:pt idx="3">
                  <c:v>Depresión (Hamilton)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0.9600000000000003</c:v>
                </c:pt>
                <c:pt idx="1">
                  <c:v>0.70000000000000029</c:v>
                </c:pt>
                <c:pt idx="2">
                  <c:v>6.75</c:v>
                </c:pt>
                <c:pt idx="3">
                  <c:v>4.37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Al inicio del tto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Consumo (UBE/dia)</c:v>
                </c:pt>
                <c:pt idx="1">
                  <c:v>Craving (EAV)</c:v>
                </c:pt>
                <c:pt idx="2">
                  <c:v>Ansiedad (Hamilton)</c:v>
                </c:pt>
                <c:pt idx="3">
                  <c:v>Depresión (Hamilton)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14.54</c:v>
                </c:pt>
                <c:pt idx="1">
                  <c:v>4.46</c:v>
                </c:pt>
                <c:pt idx="2">
                  <c:v>17.239999999999988</c:v>
                </c:pt>
                <c:pt idx="3">
                  <c:v>18.93</c:v>
                </c:pt>
              </c:numCache>
            </c:numRef>
          </c:val>
        </c:ser>
        <c:shape val="cylinder"/>
        <c:axId val="76487296"/>
        <c:axId val="76497280"/>
        <c:axId val="143512000"/>
      </c:bar3DChart>
      <c:catAx>
        <c:axId val="76487296"/>
        <c:scaling>
          <c:orientation val="minMax"/>
        </c:scaling>
        <c:axPos val="b"/>
        <c:tickLblPos val="nextTo"/>
        <c:crossAx val="76497280"/>
        <c:crosses val="autoZero"/>
        <c:auto val="1"/>
        <c:lblAlgn val="ctr"/>
        <c:lblOffset val="100"/>
      </c:catAx>
      <c:valAx>
        <c:axId val="76497280"/>
        <c:scaling>
          <c:orientation val="minMax"/>
        </c:scaling>
        <c:axPos val="l"/>
        <c:majorGridlines/>
        <c:numFmt formatCode="General" sourceLinked="1"/>
        <c:tickLblPos val="nextTo"/>
        <c:crossAx val="76487296"/>
        <c:crosses val="autoZero"/>
        <c:crossBetween val="between"/>
      </c:valAx>
      <c:serAx>
        <c:axId val="143512000"/>
        <c:scaling>
          <c:orientation val="minMax"/>
        </c:scaling>
        <c:axPos val="b"/>
        <c:tickLblPos val="nextTo"/>
        <c:crossAx val="76497280"/>
        <c:crosses val="autoZero"/>
      </c:serAx>
    </c:plotArea>
    <c:legend>
      <c:legendPos val="r"/>
      <c:layout>
        <c:manualLayout>
          <c:xMode val="edge"/>
          <c:yMode val="edge"/>
          <c:x val="0.22910134793181341"/>
          <c:y val="4.9640181592023554E-2"/>
          <c:w val="0.25728647109385516"/>
          <c:h val="0.10353444789176453"/>
        </c:manualLayout>
      </c:layout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79057-B09A-4397-86A4-36DCD17FDE78}" type="datetimeFigureOut">
              <a:rPr lang="es-ES" smtClean="0"/>
              <a:pPr/>
              <a:t>24/02/2011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92363" y="685800"/>
            <a:ext cx="20732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C30CF-F7CA-4D3F-86E0-82B2D4EF1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223" y="9618970"/>
            <a:ext cx="15914529" cy="66372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8446" y="17546373"/>
            <a:ext cx="13106083" cy="79130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39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58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78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1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37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CB40-7FA5-4A74-9423-46F2251414B1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6B90-7DC5-4375-84C9-4566B5B92EF1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7795169" y="5597926"/>
            <a:ext cx="8623619" cy="11929096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17805" y="5597926"/>
            <a:ext cx="25565313" cy="11929096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70E9-A1AD-4753-82FA-74D8EEA4B2AD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D1FC-3CD7-4794-A170-A6C98EC582F3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986" y="19897360"/>
            <a:ext cx="15914529" cy="6149832"/>
          </a:xfrm>
        </p:spPr>
        <p:txBody>
          <a:bodyPr anchor="t"/>
          <a:lstStyle>
            <a:lvl1pPr algn="l">
              <a:defRPr sz="12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986" y="13123946"/>
            <a:ext cx="15914529" cy="6773414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960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3921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2588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784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980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51763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93724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BADFA-510B-43A1-9563-4A10B3ED7128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17806" y="32619917"/>
            <a:ext cx="17094467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9324322" y="32619917"/>
            <a:ext cx="17094465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1ACE-56A7-4E82-A786-45562CC4F69B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49" y="1240003"/>
            <a:ext cx="16850678" cy="5160698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6149" y="6931106"/>
            <a:ext cx="827256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149" y="9819661"/>
            <a:ext cx="827256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11012" y="6931106"/>
            <a:ext cx="827581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11012" y="9819661"/>
            <a:ext cx="827581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32F6-4322-4D51-AE32-7EEDC8464775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69374-397F-423E-909B-47FFD0171196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D7AB-FA80-483A-BDF1-1EE84D94F0E6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50" y="1232833"/>
            <a:ext cx="6159730" cy="524671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20163" y="1232835"/>
            <a:ext cx="10466663" cy="26427077"/>
          </a:xfrm>
        </p:spPr>
        <p:txBody>
          <a:bodyPr/>
          <a:lstStyle>
            <a:lvl1pPr>
              <a:defRPr sz="9900"/>
            </a:lvl1pPr>
            <a:lvl2pPr>
              <a:defRPr sz="8700"/>
            </a:lvl2pPr>
            <a:lvl3pPr>
              <a:defRPr sz="75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6150" y="6479545"/>
            <a:ext cx="6159730" cy="21180367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3198-42F8-44D6-B71E-64D318F367ED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9834" y="21674932"/>
            <a:ext cx="11233785" cy="2558848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9834" y="2766707"/>
            <a:ext cx="11233785" cy="18578513"/>
          </a:xfrm>
        </p:spPr>
        <p:txBody>
          <a:bodyPr/>
          <a:lstStyle>
            <a:lvl1pPr marL="0" indent="0">
              <a:buNone/>
              <a:defRPr sz="9900"/>
            </a:lvl1pPr>
            <a:lvl2pPr marL="1419606" indent="0">
              <a:buNone/>
              <a:defRPr sz="8700"/>
            </a:lvl2pPr>
            <a:lvl3pPr marL="2839212" indent="0">
              <a:buNone/>
              <a:defRPr sz="7500"/>
            </a:lvl3pPr>
            <a:lvl4pPr marL="4258818" indent="0">
              <a:buNone/>
              <a:defRPr sz="6200"/>
            </a:lvl4pPr>
            <a:lvl5pPr marL="5678424" indent="0">
              <a:buNone/>
              <a:defRPr sz="6200"/>
            </a:lvl5pPr>
            <a:lvl6pPr marL="7098030" indent="0">
              <a:buNone/>
              <a:defRPr sz="6200"/>
            </a:lvl6pPr>
            <a:lvl7pPr marL="8517636" indent="0">
              <a:buNone/>
              <a:defRPr sz="6200"/>
            </a:lvl7pPr>
            <a:lvl8pPr marL="9937242" indent="0">
              <a:buNone/>
              <a:defRPr sz="6200"/>
            </a:lvl8pPr>
            <a:lvl9pPr marL="11356848" indent="0">
              <a:buNone/>
              <a:defRPr sz="62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9834" y="24233780"/>
            <a:ext cx="11233785" cy="3633989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1C7F-6516-43C0-BC08-742EEB42A81E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advClick="0" advTm="2000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936149" y="1240003"/>
            <a:ext cx="16850678" cy="5160698"/>
          </a:xfrm>
          <a:prstGeom prst="rect">
            <a:avLst/>
          </a:prstGeom>
        </p:spPr>
        <p:txBody>
          <a:bodyPr vert="horz" lIns="283921" tIns="141961" rIns="283921" bIns="14196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6149" y="7224979"/>
            <a:ext cx="16850678" cy="20434933"/>
          </a:xfrm>
          <a:prstGeom prst="rect">
            <a:avLst/>
          </a:prstGeom>
        </p:spPr>
        <p:txBody>
          <a:bodyPr vert="horz" lIns="283921" tIns="141961" rIns="283921" bIns="14196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36149" y="28699217"/>
            <a:ext cx="4368694" cy="1648556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4384A-C64D-4B27-9F89-518780B62B8A}" type="datetime1">
              <a:rPr lang="es-ES" smtClean="0"/>
              <a:pPr/>
              <a:t>24/02/2011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397017" y="28699217"/>
            <a:ext cx="5928942" cy="1648556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www.mabeltran.com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418132" y="28699217"/>
            <a:ext cx="4368694" cy="1648556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CAE24-32C3-4D31-AEAF-5E9DCC8855C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0">
    <p:fade thruBlk="1"/>
  </p:transition>
  <p:hf sldNum="0" hdr="0" dt="0"/>
  <p:txStyles>
    <p:titleStyle>
      <a:lvl1pPr algn="ctr" defTabSz="2839212" rtl="0" eaLnBrk="1" latinLnBrk="0" hangingPunct="1">
        <a:spcBef>
          <a:spcPct val="0"/>
        </a:spcBef>
        <a:buNone/>
        <a:defRPr sz="1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64705" indent="-1064705" algn="l" defTabSz="2839212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306860" indent="-887254" algn="l" defTabSz="2839212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49015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4968621" indent="-709803" algn="l" defTabSz="2839212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88227" indent="-709803" algn="l" defTabSz="2839212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07833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227439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647045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066651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60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3921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5881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78424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9803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51763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93724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35684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3960814"/>
            <a:ext cx="18722975" cy="2664296"/>
          </a:xfrm>
        </p:spPr>
        <p:txBody>
          <a:bodyPr>
            <a:normAutofit/>
          </a:bodyPr>
          <a:lstStyle/>
          <a:p>
            <a:r>
              <a:rPr lang="es-ES" sz="5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UTILIDAD </a:t>
            </a:r>
            <a:r>
              <a:rPr lang="es-ES" sz="5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DE AGOMELATINA EN EL TRATAMIENTO  </a:t>
            </a:r>
            <a:r>
              <a:rPr lang="es-ES" sz="5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ea typeface="+mn-ea"/>
                <a:cs typeface="+mn-cs"/>
              </a:rPr>
              <a:t>DE LA ADICCIÓN ALCOHÓLICA</a:t>
            </a:r>
            <a:endParaRPr lang="es-ES" sz="5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10" name="9 Imagen" descr="logo congreso socidroalcoh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722975" cy="1744588"/>
          </a:xfrm>
          <a:prstGeom prst="rect">
            <a:avLst/>
          </a:prstGeom>
        </p:spPr>
      </p:pic>
      <p:pic>
        <p:nvPicPr>
          <p:cNvPr id="11" name="10 Imagen" descr="Logo Conselleria de Sanid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24583" y="1944590"/>
            <a:ext cx="5473756" cy="2395530"/>
          </a:xfrm>
          <a:prstGeom prst="rect">
            <a:avLst/>
          </a:prstGeom>
        </p:spPr>
      </p:pic>
      <p:pic>
        <p:nvPicPr>
          <p:cNvPr id="12" name="11 Imagen" descr="Agencia Valenciana de salu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521727" y="1944590"/>
            <a:ext cx="5871428" cy="2266713"/>
          </a:xfrm>
          <a:prstGeom prst="rect">
            <a:avLst/>
          </a:prstGeom>
        </p:spPr>
      </p:pic>
      <p:sp>
        <p:nvSpPr>
          <p:cNvPr id="13" name="12 Rectángulo"/>
          <p:cNvSpPr/>
          <p:nvPr/>
        </p:nvSpPr>
        <p:spPr>
          <a:xfrm>
            <a:off x="432495" y="9073382"/>
            <a:ext cx="17785976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504503" y="6409086"/>
            <a:ext cx="17569952" cy="15121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s-ES" sz="40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92535" y="6625110"/>
            <a:ext cx="167706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Beltran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4400" b="1" dirty="0" err="1">
                <a:latin typeface="Arial" pitchFamily="34" charset="0"/>
                <a:cs typeface="Arial" pitchFamily="34" charset="0"/>
              </a:rPr>
              <a:t>V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iciano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, M. A.</a:t>
            </a:r>
            <a:r>
              <a:rPr lang="es-ES" sz="4400" b="1" dirty="0" smtClean="0">
                <a:latin typeface="Arial"/>
                <a:cs typeface="Arial"/>
              </a:rPr>
              <a:t>¹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; Lara 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Garcia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, A.</a:t>
            </a:r>
            <a:r>
              <a:rPr lang="es-ES" sz="4400" b="1" dirty="0" smtClean="0">
                <a:latin typeface="Arial"/>
                <a:cs typeface="Arial"/>
              </a:rPr>
              <a:t>¹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Monreal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Perez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, M.</a:t>
            </a:r>
            <a:r>
              <a:rPr lang="es-ES" sz="4400" b="1" dirty="0" smtClean="0">
                <a:latin typeface="Arial"/>
                <a:cs typeface="Arial"/>
              </a:rPr>
              <a:t>²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; Ventura 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Meneu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, I</a:t>
            </a:r>
            <a:r>
              <a:rPr lang="es-ES" sz="4400" b="1" dirty="0" smtClean="0">
                <a:latin typeface="Arial"/>
                <a:cs typeface="Arial"/>
              </a:rPr>
              <a:t>¹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.; Camacho Ferrer, I</a:t>
            </a:r>
            <a:r>
              <a:rPr lang="es-ES" sz="4400" b="1" dirty="0" smtClean="0">
                <a:latin typeface="Arial"/>
                <a:cs typeface="Arial"/>
              </a:rPr>
              <a:t>¹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.; 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Hinarejos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Viadel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, F.</a:t>
            </a:r>
            <a:r>
              <a:rPr lang="es-ES" sz="4400" b="1" dirty="0" smtClean="0">
                <a:latin typeface="Arial"/>
                <a:cs typeface="Arial"/>
              </a:rPr>
              <a:t>³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04503" y="8137279"/>
            <a:ext cx="17281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1- Unidad de Alcoholismo de Valencia; 2 -Centro de Salud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Rafalafena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; 3- Unidad de Conductas Adictivas Guillem de Castro.</a:t>
            </a:r>
          </a:p>
          <a:p>
            <a:endParaRPr lang="es-E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32495" y="11809686"/>
            <a:ext cx="9721080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dondear rectángulo de esquina sencilla"/>
          <p:cNvSpPr/>
          <p:nvPr/>
        </p:nvSpPr>
        <p:spPr>
          <a:xfrm>
            <a:off x="432495" y="19658558"/>
            <a:ext cx="17713968" cy="7920880"/>
          </a:xfrm>
          <a:prstGeom prst="round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/>
          <p:cNvSpPr/>
          <p:nvPr/>
        </p:nvSpPr>
        <p:spPr>
          <a:xfrm>
            <a:off x="432495" y="16850246"/>
            <a:ext cx="9721080" cy="249857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1440607" y="20882694"/>
          <a:ext cx="7432367" cy="5142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154"/>
                <a:gridCol w="1756093"/>
                <a:gridCol w="1830560"/>
                <a:gridCol w="1830560"/>
              </a:tblGrid>
              <a:tr h="936104">
                <a:tc>
                  <a:txBody>
                    <a:bodyPr/>
                    <a:lstStyle/>
                    <a:p>
                      <a:pPr marL="0" algn="ctr" defTabSz="2839212" rtl="0" eaLnBrk="1" latinLnBrk="0" hangingPunct="1"/>
                      <a:r>
                        <a:rPr lang="es-ES" sz="20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2839212" rtl="0" eaLnBrk="1" latinLnBrk="0" hangingPunct="1"/>
                      <a:r>
                        <a:rPr lang="el-GR" sz="20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Δ</a:t>
                      </a:r>
                      <a:r>
                        <a:rPr lang="es-ES" sz="20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media al inicio del </a:t>
                      </a:r>
                      <a:r>
                        <a:rPr lang="es-ES" sz="20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tto</a:t>
                      </a:r>
                      <a:endParaRPr lang="es-ES" sz="2000" b="0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2839212" rtl="0" eaLnBrk="1" latinLnBrk="0" hangingPunct="1"/>
                      <a:r>
                        <a:rPr lang="el-GR" sz="20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Δ</a:t>
                      </a:r>
                      <a:r>
                        <a:rPr lang="es-ES" sz="2000" b="0" kern="120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media al 3 mes de </a:t>
                      </a:r>
                      <a:r>
                        <a:rPr lang="es-ES" sz="2000" b="0" kern="1200" dirty="0" err="1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tto</a:t>
                      </a:r>
                      <a:endParaRPr lang="es-ES" sz="2000" b="0" kern="1200" dirty="0" smtClean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latin typeface="Arial" pitchFamily="34" charset="0"/>
                          <a:cs typeface="Arial" pitchFamily="34" charset="0"/>
                        </a:rPr>
                        <a:t>Significación estadística </a:t>
                      </a:r>
                    </a:p>
                    <a:p>
                      <a:pPr algn="ctr"/>
                      <a:r>
                        <a:rPr lang="es-ES" sz="1200" b="0" dirty="0" smtClean="0">
                          <a:latin typeface="Arial" pitchFamily="34" charset="0"/>
                          <a:cs typeface="Arial" pitchFamily="34" charset="0"/>
                        </a:rPr>
                        <a:t>(T </a:t>
                      </a:r>
                      <a:r>
                        <a:rPr lang="es-ES" sz="1200" b="0" dirty="0" err="1" smtClean="0">
                          <a:latin typeface="Arial" pitchFamily="34" charset="0"/>
                          <a:cs typeface="Arial" pitchFamily="34" charset="0"/>
                        </a:rPr>
                        <a:t>student</a:t>
                      </a:r>
                      <a:r>
                        <a:rPr lang="es-ES" sz="1200" b="0" dirty="0" smtClean="0">
                          <a:latin typeface="Arial" pitchFamily="34" charset="0"/>
                          <a:cs typeface="Arial" pitchFamily="34" charset="0"/>
                        </a:rPr>
                        <a:t>, pareados)</a:t>
                      </a:r>
                      <a:endParaRPr lang="es-ES" sz="1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baseline="0" dirty="0" smtClean="0">
                          <a:latin typeface="Arial" pitchFamily="34" charset="0"/>
                          <a:cs typeface="Arial" pitchFamily="34" charset="0"/>
                        </a:rPr>
                        <a:t>CONSUMO</a:t>
                      </a:r>
                    </a:p>
                    <a:p>
                      <a:r>
                        <a:rPr lang="es-ES" sz="2000" baseline="0" dirty="0" smtClean="0">
                          <a:latin typeface="Arial" pitchFamily="34" charset="0"/>
                          <a:cs typeface="Arial" pitchFamily="34" charset="0"/>
                        </a:rPr>
                        <a:t>(UBE/DÍA)</a:t>
                      </a:r>
                      <a:endParaRPr lang="es-ES" sz="20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14,54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0,96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P=0,002</a:t>
                      </a:r>
                      <a:endParaRPr lang="es-E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CRAVING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(EAV)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4,46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0,70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P=0,003</a:t>
                      </a:r>
                      <a:endParaRPr lang="es-E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ANSIEDAD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(T de</a:t>
                      </a:r>
                      <a:r>
                        <a:rPr lang="es-ES" sz="2000" baseline="0" dirty="0" smtClean="0">
                          <a:latin typeface="Arial" pitchFamily="34" charset="0"/>
                          <a:cs typeface="Arial" pitchFamily="34" charset="0"/>
                        </a:rPr>
                        <a:t> Hamilton)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17,24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6,75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P=0,002</a:t>
                      </a:r>
                      <a:endParaRPr lang="es-E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DEPRESIÓN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(T</a:t>
                      </a:r>
                      <a:r>
                        <a:rPr lang="es-ES" sz="2000" baseline="0" dirty="0" smtClean="0">
                          <a:latin typeface="Arial" pitchFamily="34" charset="0"/>
                          <a:cs typeface="Arial" pitchFamily="34" charset="0"/>
                        </a:rPr>
                        <a:t> de Hamilton)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18,93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4,37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P=0,003</a:t>
                      </a:r>
                      <a:endParaRPr lang="es-E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GGT (UI/L)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VCM (</a:t>
                      </a:r>
                      <a:r>
                        <a:rPr lang="es-ES" sz="2000" dirty="0" err="1" smtClean="0">
                          <a:latin typeface="Arial" pitchFamily="34" charset="0"/>
                          <a:cs typeface="Arial" pitchFamily="34" charset="0"/>
                        </a:rPr>
                        <a:t>fl</a:t>
                      </a:r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CDT (%)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123,38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93,55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1,60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47,71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93,42</a:t>
                      </a:r>
                    </a:p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1,69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P=0,130</a:t>
                      </a:r>
                    </a:p>
                    <a:p>
                      <a:r>
                        <a:rPr lang="es-ES" sz="2000" b="1" dirty="0" smtClean="0">
                          <a:latin typeface="Arial" pitchFamily="34" charset="0"/>
                          <a:cs typeface="Arial" pitchFamily="34" charset="0"/>
                        </a:rPr>
                        <a:t>P=0,032</a:t>
                      </a:r>
                      <a:endParaRPr lang="es-ES" sz="20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ES" sz="2000" b="0" dirty="0" smtClean="0">
                          <a:latin typeface="Arial" pitchFamily="34" charset="0"/>
                          <a:cs typeface="Arial" pitchFamily="34" charset="0"/>
                        </a:rPr>
                        <a:t>P=0,213</a:t>
                      </a:r>
                      <a:endParaRPr lang="es-E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Peso</a:t>
                      </a:r>
                      <a:r>
                        <a:rPr lang="es-ES" sz="2000" baseline="0" dirty="0" smtClean="0">
                          <a:latin typeface="Arial" pitchFamily="34" charset="0"/>
                          <a:cs typeface="Arial" pitchFamily="34" charset="0"/>
                        </a:rPr>
                        <a:t> ( Kg)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76,57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75,55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Arial" pitchFamily="34" charset="0"/>
                          <a:cs typeface="Arial" pitchFamily="34" charset="0"/>
                        </a:rPr>
                        <a:t>P=0,228</a:t>
                      </a:r>
                      <a:endParaRPr lang="es-E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23 Gráfico"/>
          <p:cNvGraphicFramePr/>
          <p:nvPr/>
        </p:nvGraphicFramePr>
        <p:xfrm>
          <a:off x="9649519" y="20018598"/>
          <a:ext cx="9073456" cy="7344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32496" y="9135521"/>
            <a:ext cx="1771396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INTRODUCCIÓN Y OBJETIVOS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 adicci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alcoh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lica en la pr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ctica cl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nica lleva asociada en un porcentaje elevado de pacientes sintomatolog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 adictiva (consumo de alcohol, craving ) y afectiva (sintomatolog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ansioso-depresiva).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Agomelatina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es el primer antidepresivo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melatonin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rgico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agonista de los receptores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melatonin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rgicos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MT1 y MT2, y un antagonista de los receptores 5-HT 2c localizados en el NSQ (n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ú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cleo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suprequiasm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tico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)3,4. Actuando directamente a nivel cerebral en el 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ú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cleo de la depresi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y sincronizando los ritmos circadianos (alterados en los procesos adictivos)1.El consumo cr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nico de  alcohol disminuye la amplitud r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tmica tanto de la temperatura corporal como de la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melatonina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2. Estudios gen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ticos (gen circadiano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Period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2, PER2) se han mostrado  esenciales para inhibir la sensibilidad a los efectos del alcohol 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El estudio pretende analizar la utilidad de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agomelatina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en el tratamiento farmacol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gico del alcoholismo, valorando tolerabilidad y eficacia como herramienta farmacol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gica asociada en el tratamiento del mismo.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503" y="11953702"/>
            <a:ext cx="9505056" cy="440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DISEÑO Y ANÁLISIS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Realizamos un estudio longitudinal prospectivo de 3 meses de duraci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n, siendo la muestra seleccionada aleatoriamente de 39 pacientes en tratamiento ambulatorio por adicci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alcoh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lica en el a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2010. A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ñ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adiendo a la medicaci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pautada (desintoxicaci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n) y mantenimiento de la abstinencia (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aversivo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la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agomelatina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dosis de 25 mg/ 24 en toma vespertina (cena). Valorando al mes de abstinencia la sintomatolog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ansioso-depresiva en el periodo de consumo (Test de HAMILTON para ansiedad y para depresi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n), el consumo (valorado en UBE/ 24 h, con la Escala ISCA), el craving (medido con Escala Anal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gica visual) y los marcadores biol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gicos de etilismo (GGT, VCM  y CDT). Y reevaluando a los tres meses las mismas variables.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Utilizamos en paquete estad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stico G-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Stat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2.0.1 y An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lisis Gr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fico (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power-point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 Microsoft).Realizando un an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lisis de comparaci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de medias asociadas (T de</a:t>
            </a:r>
            <a:r>
              <a:rPr kumimoji="0" lang="es-E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Student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</a:t>
            </a:r>
            <a:r>
              <a:rPr kumimoji="0" lang="es-E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pareados). Considerando a priori la p&lt;0,05 el grado de significaci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aceptado para la significaci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 estad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stica, que nos permitiera aceptar o rechazar la hip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ó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tesis nulas (no hay diferencias).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504503" y="17055482"/>
            <a:ext cx="950505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0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CONCLUSIONES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 ha objetivado una mejoría en la clínica de los pacientes en tratamiento por alcoholismo en 3 meses de seguimiento (consumo, craving y sintomatología ansioso-depresiva acompañante), no se han detectado cambios significativos en el tratamiento en los marcadores biológicos GGT, CDT, </a:t>
            </a:r>
            <a:r>
              <a:rPr lang="es-ES" sz="1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  peso.  Se objetiva diferencias</a:t>
            </a:r>
            <a:r>
              <a:rPr kumimoji="0" lang="es-E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significativas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en VCM del hematíe.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Demostrando efectividad en el tratamiento de la adición alcohólica.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432495" y="27795462"/>
            <a:ext cx="17713968" cy="22322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76512" y="28287658"/>
            <a:ext cx="39604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13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1-Adan, A. (2010)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13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Circadian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rhytmicity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and </a:t>
            </a:r>
            <a:r>
              <a:rPr kumimoji="0" lang="es-E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	</a:t>
            </a:r>
            <a:r>
              <a:rPr kumimoji="0" lang="es-E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addiction</a:t>
            </a:r>
            <a:r>
              <a: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13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Adicciones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Vol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22; 1: 5-10.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680967" y="28216984"/>
            <a:ext cx="52565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2 -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Danel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T et al (2004)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r>
              <a:rPr lang="en-US" sz="1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Chronobiology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of alcohol: from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cronokinetics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 alcohol related alterations of the circadian system.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Chronobiology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Internacional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 21: 923-935.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9505503" y="28281371"/>
            <a:ext cx="417646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13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3-	Masson-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Pevet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M. et al (1998)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13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Effects of two  melatonin 	analogues, on melatonin 		receptors in the pars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tuberalis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	of the rat.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13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J Pineal Res.; 25: 172-176.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4258031" y="28226130"/>
            <a:ext cx="381642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4-Millian M.J. et al (2003)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novel melatonin agonist  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agomelatine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is and antagonist at 5-hydroxytryptamine 2c receptors</a:t>
            </a:r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Pharmacolol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Exp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 306: 954-964.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633295" y="27795462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s-ES" sz="1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BIBLIOGRAFIA</a:t>
            </a:r>
          </a:p>
        </p:txBody>
      </p:sp>
      <p:sp>
        <p:nvSpPr>
          <p:cNvPr id="42" name="4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09159" y="30243734"/>
            <a:ext cx="5928942" cy="392071"/>
          </a:xfrm>
        </p:spPr>
        <p:txBody>
          <a:bodyPr/>
          <a:lstStyle/>
          <a:p>
            <a:r>
              <a:rPr lang="es-ES" dirty="0" smtClean="0"/>
              <a:t>www.mabeltran.com</a:t>
            </a:r>
            <a:endParaRPr lang="es-ES" dirty="0"/>
          </a:p>
        </p:txBody>
      </p:sp>
      <p:grpSp>
        <p:nvGrpSpPr>
          <p:cNvPr id="26" name="Group 13"/>
          <p:cNvGrpSpPr>
            <a:grpSpLocks/>
          </p:cNvGrpSpPr>
          <p:nvPr/>
        </p:nvGrpSpPr>
        <p:grpSpPr bwMode="auto">
          <a:xfrm>
            <a:off x="11377711" y="12025710"/>
            <a:ext cx="5976663" cy="6984776"/>
            <a:chOff x="7078" y="7705"/>
            <a:chExt cx="2633" cy="3326"/>
          </a:xfrm>
        </p:grpSpPr>
        <p:pic>
          <p:nvPicPr>
            <p:cNvPr id="27" name="Picture 2" descr="Image3"/>
            <p:cNvPicPr>
              <a:picLocks noChangeAspect="1" noChangeArrowheads="1"/>
            </p:cNvPicPr>
            <p:nvPr/>
          </p:nvPicPr>
          <p:blipFill>
            <a:blip r:embed="rId6" cstate="print"/>
            <a:srcRect t="17175" b="5833"/>
            <a:stretch>
              <a:fillRect/>
            </a:stretch>
          </p:blipFill>
          <p:spPr bwMode="auto">
            <a:xfrm>
              <a:off x="7078" y="7705"/>
              <a:ext cx="2633" cy="3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7413" y="7705"/>
              <a:ext cx="2261" cy="3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de-DE" sz="18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Sistema melatoninérgico relacionado con  el SNR (Adan, A.;  2010)</a:t>
              </a:r>
              <a:endParaRPr lang="de-DE" sz="1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33" name="32 Imagen" descr="rotor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3969999" y="13897918"/>
            <a:ext cx="1728192" cy="1194729"/>
          </a:xfrm>
          <a:prstGeom prst="rect">
            <a:avLst/>
          </a:prstGeom>
        </p:spPr>
      </p:pic>
    </p:spTree>
  </p:cSld>
  <p:clrMapOvr>
    <a:masterClrMapping/>
  </p:clrMapOvr>
  <p:transition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Bases del tratamiento farmacológico</Template>
  <TotalTime>320</TotalTime>
  <Words>654</Words>
  <Application>Microsoft Office PowerPoint</Application>
  <PresentationFormat>Personalizado</PresentationFormat>
  <Paragraphs>68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UTILIDAD DE AGOMELATINA EN EL TRATAMIENTO  DE LA ADICCIÓN ALCOHÓLICA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ANGEL BELTRAN VICIANO</dc:creator>
  <cp:lastModifiedBy>MIGUEL ANGEL BELTRAN VICIANO</cp:lastModifiedBy>
  <cp:revision>39</cp:revision>
  <dcterms:created xsi:type="dcterms:W3CDTF">2011-02-23T18:46:24Z</dcterms:created>
  <dcterms:modified xsi:type="dcterms:W3CDTF">2011-02-24T21:27:06Z</dcterms:modified>
</cp:coreProperties>
</file>